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6" r:id="rId3"/>
    <p:sldId id="257" r:id="rId4"/>
    <p:sldId id="259" r:id="rId5"/>
    <p:sldId id="260" r:id="rId6"/>
    <p:sldId id="261" r:id="rId7"/>
    <p:sldId id="270" r:id="rId8"/>
    <p:sldId id="262" r:id="rId9"/>
    <p:sldId id="263" r:id="rId10"/>
    <p:sldId id="271" r:id="rId11"/>
    <p:sldId id="266" r:id="rId12"/>
    <p:sldId id="264" r:id="rId13"/>
    <p:sldId id="272" r:id="rId14"/>
    <p:sldId id="265" r:id="rId15"/>
    <p:sldId id="275" r:id="rId16"/>
    <p:sldId id="268" r:id="rId17"/>
    <p:sldId id="274" r:id="rId18"/>
    <p:sldId id="269" r:id="rId19"/>
    <p:sldId id="273" r:id="rId20"/>
    <p:sldId id="26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66"/>
    <a:srgbClr val="CCFF99"/>
    <a:srgbClr val="92D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EE113-1D49-4B57-9BF9-E9D44161067A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FCB87-45CB-4F1D-8246-DDCCDF290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alian-flag.org/italian-flag-640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lUac_pDCMpI/SyVGbfyTGJI/AAAAAAAADCc/KNAlaHv7mqw/s1600/Italy+Flag+Map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http://www.italian-flag.org/italian-flag-640.jpg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FCB87-45CB-4F1D-8246-DDCCDF29061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http://www.map-of-italy.org/map-of-italy.gif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FCB87-45CB-4F1D-8246-DDCCDF2906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http://exploredia.com/italy-population-2011/ - Fact</a:t>
            </a:r>
          </a:p>
          <a:p>
            <a:r>
              <a:rPr lang="en-US" dirty="0" smtClean="0">
                <a:hlinkClick r:id="rId3"/>
              </a:rPr>
              <a:t>http://4.bp.blogspot.com/_lUac_pDCMpI/SyVGbfyTGJI/AAAAAAAADCc/KNAlaHv7mqw/s1600/Italy%2BFlag%2BMap</a:t>
            </a:r>
            <a:r>
              <a:rPr lang="en-US" dirty="0" smtClean="0"/>
              <a:t>  -</a:t>
            </a:r>
            <a:r>
              <a:rPr lang="en-US" baseline="0" dirty="0" smtClean="0"/>
              <a:t> Image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FCB87-45CB-4F1D-8246-DDCCDF2906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www.biography.com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FCB87-45CB-4F1D-8246-DDCCDF29061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http://www.enchantedlearning.com/inventors/italy.shtml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FCB87-45CB-4F1D-8246-DDCCDF29061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DB959-7AB2-4B17-BB8E-15EAF69046C6}" type="datetimeFigureOut">
              <a:rPr lang="en-US" smtClean="0"/>
              <a:pPr/>
              <a:t>5/12/2012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DB76-8DD5-45E0-BE0D-47EAD4A661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ourist.com/europe/milan/index.html" TargetMode="External"/><Relationship Id="rId2" Type="http://schemas.openxmlformats.org/officeDocument/2006/relationships/hyperlink" Target="http://www.italyguides.it/us/roma/rome_italy_trave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alyguides.it/us/venice_italy/venice_travel.htm" TargetMode="External"/><Relationship Id="rId5" Type="http://schemas.openxmlformats.org/officeDocument/2006/relationships/hyperlink" Target="http://www.italyguides.it/us/florence/florence_italy.htm" TargetMode="External"/><Relationship Id="rId4" Type="http://schemas.openxmlformats.org/officeDocument/2006/relationships/hyperlink" Target="http://www.italyguides.it/us/napoli/naples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library/publications/the-world-factbook/geos/i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melange.net/mymelange/2010/06/50-italy-fun-facts.html" TargetMode="External"/><Relationship Id="rId2" Type="http://schemas.openxmlformats.org/officeDocument/2006/relationships/hyperlink" Target="http://www.state.gov/r/pa/ei/bgn/403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foplease.com/ipa/A0107658.html" TargetMode="External"/><Relationship Id="rId5" Type="http://schemas.openxmlformats.org/officeDocument/2006/relationships/hyperlink" Target="http://www.kids-world-travel-guide.com/italy-facts.html" TargetMode="External"/><Relationship Id="rId4" Type="http://schemas.openxmlformats.org/officeDocument/2006/relationships/hyperlink" Target="http://goitaly.about.com/od/planningandinformation/p/italyprofile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italy.about.com/od/moreitaliancities/p/milan.htm" TargetMode="External"/><Relationship Id="rId7" Type="http://schemas.openxmlformats.org/officeDocument/2006/relationships/hyperlink" Target="http://www.veneto-explorer.com/facts-about-venice.html" TargetMode="External"/><Relationship Id="rId2" Type="http://schemas.openxmlformats.org/officeDocument/2006/relationships/hyperlink" Target="http://facts.randomhistory.com/2009/03/07_rom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une.venezia.it/flex/cm/pages/ServeBLOB.php/L/EN/IDPagina/40953" TargetMode="External"/><Relationship Id="rId5" Type="http://schemas.openxmlformats.org/officeDocument/2006/relationships/hyperlink" Target="http://www.pcc.edu/about/international/study-abroad/florence/documents/FlorenceFunFacts.pdf" TargetMode="External"/><Relationship Id="rId4" Type="http://schemas.openxmlformats.org/officeDocument/2006/relationships/hyperlink" Target="http://goitaly.about.com/od/naples/a/napl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talian-flag.org/italian-flag-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3009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a city and build 5 cards to tell about the city, about its history, about its landmarks etc…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Virtual Field 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200400"/>
          </a:xfrm>
        </p:spPr>
        <p:txBody>
          <a:bodyPr/>
          <a:lstStyle/>
          <a:p>
            <a:r>
              <a:rPr lang="en-US" dirty="0" smtClean="0"/>
              <a:t>Rome - </a:t>
            </a:r>
            <a:r>
              <a:rPr lang="en-US" sz="2000" dirty="0" smtClean="0">
                <a:hlinkClick r:id="rId2"/>
              </a:rPr>
              <a:t>http://www.italyguides.it/us/roma/rome_italy_travel.htm</a:t>
            </a:r>
            <a:endParaRPr lang="en-US" sz="2000" dirty="0" smtClean="0"/>
          </a:p>
          <a:p>
            <a:r>
              <a:rPr lang="en-US" dirty="0" smtClean="0"/>
              <a:t>Milan - </a:t>
            </a:r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www.virtourist.com/europe/milan/index.html</a:t>
            </a:r>
            <a:endParaRPr lang="en-US" sz="2000" dirty="0" smtClean="0"/>
          </a:p>
          <a:p>
            <a:r>
              <a:rPr lang="en-US" dirty="0" smtClean="0"/>
              <a:t>Naples </a:t>
            </a:r>
            <a:r>
              <a:rPr lang="en-US" dirty="0" smtClean="0"/>
              <a:t>-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 smtClean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www.italyguides.it/us/napoli/naples.htm</a:t>
            </a:r>
            <a:endParaRPr lang="en-US" sz="2000" dirty="0" smtClean="0"/>
          </a:p>
          <a:p>
            <a:r>
              <a:rPr lang="en-US" dirty="0" smtClean="0"/>
              <a:t>Florence</a:t>
            </a:r>
            <a:r>
              <a:rPr lang="en-US" sz="2800" dirty="0" smtClean="0"/>
              <a:t>  </a:t>
            </a:r>
            <a:r>
              <a:rPr lang="en-US" sz="2000" dirty="0" smtClean="0"/>
              <a:t>- </a:t>
            </a:r>
            <a:r>
              <a:rPr lang="en-US" sz="2000" dirty="0" smtClean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www.italyguides.it/us/florence/florence_italy.htm</a:t>
            </a:r>
            <a:endParaRPr lang="en-US" sz="2000" dirty="0" smtClean="0"/>
          </a:p>
          <a:p>
            <a:r>
              <a:rPr lang="en-US" dirty="0" smtClean="0"/>
              <a:t>Venice </a:t>
            </a:r>
            <a:r>
              <a:rPr lang="en-US" sz="2000" dirty="0" smtClean="0"/>
              <a:t>- </a:t>
            </a:r>
            <a:r>
              <a:rPr lang="en-US" sz="2000" dirty="0" smtClean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www.italyguides.it/us/venice_italy/venice_travel.htm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Italians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Christopher Columbus</a:t>
            </a:r>
          </a:p>
          <a:p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Vinci</a:t>
            </a:r>
            <a:endParaRPr lang="en-US" dirty="0" smtClean="0"/>
          </a:p>
          <a:p>
            <a:r>
              <a:rPr lang="en-US" dirty="0" smtClean="0"/>
              <a:t>Michelangelo</a:t>
            </a:r>
          </a:p>
          <a:p>
            <a:r>
              <a:rPr lang="en-US" dirty="0" smtClean="0"/>
              <a:t>Benito Mussolini</a:t>
            </a:r>
          </a:p>
          <a:p>
            <a:r>
              <a:rPr lang="en-US" dirty="0" err="1" smtClean="0"/>
              <a:t>Guiseppe</a:t>
            </a:r>
            <a:r>
              <a:rPr lang="en-US" dirty="0" smtClean="0"/>
              <a:t> Verdi</a:t>
            </a:r>
          </a:p>
          <a:p>
            <a:r>
              <a:rPr lang="en-US" dirty="0" smtClean="0"/>
              <a:t>Galileo</a:t>
            </a:r>
          </a:p>
          <a:p>
            <a:r>
              <a:rPr lang="en-US" dirty="0" err="1" smtClean="0"/>
              <a:t>Giacamo</a:t>
            </a:r>
            <a:r>
              <a:rPr lang="en-US" dirty="0" smtClean="0"/>
              <a:t> </a:t>
            </a:r>
            <a:r>
              <a:rPr lang="en-US" dirty="0" err="1" smtClean="0"/>
              <a:t>Pucini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Marco Polo</a:t>
            </a:r>
          </a:p>
          <a:p>
            <a:r>
              <a:rPr lang="en-US" dirty="0" smtClean="0"/>
              <a:t>Florence </a:t>
            </a:r>
            <a:r>
              <a:rPr lang="en-US" dirty="0" smtClean="0"/>
              <a:t>Nightingale</a:t>
            </a:r>
          </a:p>
          <a:p>
            <a:r>
              <a:rPr lang="en-US" dirty="0" err="1" smtClean="0"/>
              <a:t>Enrico</a:t>
            </a:r>
            <a:r>
              <a:rPr lang="en-US" dirty="0" smtClean="0"/>
              <a:t> Caruso</a:t>
            </a:r>
          </a:p>
          <a:p>
            <a:r>
              <a:rPr lang="en-US" dirty="0" smtClean="0"/>
              <a:t>Sophia Loren</a:t>
            </a:r>
          </a:p>
          <a:p>
            <a:r>
              <a:rPr lang="en-US" dirty="0" smtClean="0"/>
              <a:t>Rudolph Valentino</a:t>
            </a:r>
          </a:p>
          <a:p>
            <a:r>
              <a:rPr lang="en-US" dirty="0" smtClean="0"/>
              <a:t>Giuseppe Verdi</a:t>
            </a:r>
          </a:p>
          <a:p>
            <a:r>
              <a:rPr lang="en-US" dirty="0" err="1" smtClean="0"/>
              <a:t>Amerigo</a:t>
            </a:r>
            <a:r>
              <a:rPr lang="en-US" dirty="0" smtClean="0"/>
              <a:t> Vespucci</a:t>
            </a:r>
          </a:p>
          <a:p>
            <a:r>
              <a:rPr lang="en-US" dirty="0" smtClean="0"/>
              <a:t>Antonio Vivaldi</a:t>
            </a:r>
          </a:p>
          <a:p>
            <a:r>
              <a:rPr lang="en-US" dirty="0" err="1" smtClean="0"/>
              <a:t>Gioacchino</a:t>
            </a:r>
            <a:r>
              <a:rPr lang="en-US" dirty="0" smtClean="0"/>
              <a:t> Rossini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3 famous people from your country, build a brief biography of each person, and locate an image.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Famous Italian Landmarks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Leaning Tower of Pisa</a:t>
            </a:r>
          </a:p>
          <a:p>
            <a:r>
              <a:rPr lang="en-US" sz="4000" dirty="0" smtClean="0"/>
              <a:t>Vatican City</a:t>
            </a:r>
          </a:p>
          <a:p>
            <a:r>
              <a:rPr lang="en-US" sz="4000" dirty="0" smtClean="0"/>
              <a:t>The </a:t>
            </a:r>
            <a:r>
              <a:rPr lang="en-US" sz="4000" dirty="0" err="1" smtClean="0"/>
              <a:t>Colloseum</a:t>
            </a:r>
            <a:endParaRPr lang="en-US" sz="4000" dirty="0" smtClean="0"/>
          </a:p>
          <a:p>
            <a:r>
              <a:rPr lang="en-US" sz="4000" dirty="0" err="1" smtClean="0"/>
              <a:t>Trevi</a:t>
            </a:r>
            <a:r>
              <a:rPr lang="en-US" sz="4000" dirty="0" smtClean="0"/>
              <a:t> Fountain</a:t>
            </a:r>
          </a:p>
          <a:p>
            <a:r>
              <a:rPr lang="en-US" sz="4000" dirty="0" smtClean="0"/>
              <a:t>Capitoline museums</a:t>
            </a:r>
          </a:p>
          <a:p>
            <a:r>
              <a:rPr lang="en-US" sz="4000" dirty="0" smtClean="0"/>
              <a:t> Sistine Chapel</a:t>
            </a:r>
          </a:p>
          <a:p>
            <a:r>
              <a:rPr lang="en-US" sz="4000" dirty="0" smtClean="0"/>
              <a:t>St. Mark's Square in Venice</a:t>
            </a:r>
          </a:p>
          <a:p>
            <a:r>
              <a:rPr lang="en-US" sz="4000" dirty="0" smtClean="0"/>
              <a:t>Pompeii</a:t>
            </a:r>
          </a:p>
          <a:p>
            <a:r>
              <a:rPr lang="en-US" sz="4000" dirty="0" smtClean="0"/>
              <a:t>Mt. Vesuvius</a:t>
            </a:r>
          </a:p>
          <a:p>
            <a:r>
              <a:rPr lang="en-US" sz="4000" dirty="0" smtClean="0"/>
              <a:t>The Spanish Steps</a:t>
            </a:r>
          </a:p>
          <a:p>
            <a:r>
              <a:rPr lang="it-IT" sz="4000" b="1" dirty="0" smtClean="0"/>
              <a:t>Milan Cathedral</a:t>
            </a:r>
            <a:r>
              <a:rPr lang="it-IT" sz="4000" dirty="0" smtClean="0"/>
              <a:t> </a:t>
            </a:r>
            <a:r>
              <a:rPr lang="it-IT" sz="4000" dirty="0" smtClean="0"/>
              <a:t>(</a:t>
            </a:r>
            <a:r>
              <a:rPr lang="it-IT" sz="4000" b="1" dirty="0" smtClean="0"/>
              <a:t>Duomo </a:t>
            </a:r>
            <a:r>
              <a:rPr lang="it-IT" sz="4000" b="1" dirty="0" smtClean="0"/>
              <a:t>di Milano</a:t>
            </a:r>
            <a:r>
              <a:rPr lang="it-IT" sz="40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3 landmarks in Italy and build a slide for each with images and text.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dirty="0" smtClean="0"/>
              <a:t>Italian Sculpture and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sz="4000" dirty="0" err="1" smtClean="0"/>
              <a:t>Sistene</a:t>
            </a:r>
            <a:r>
              <a:rPr lang="en-US" sz="4000" dirty="0" smtClean="0"/>
              <a:t> Chapel</a:t>
            </a:r>
          </a:p>
          <a:p>
            <a:r>
              <a:rPr lang="en-US" sz="4000" dirty="0" smtClean="0"/>
              <a:t>Mona Lisa – Leonardo </a:t>
            </a:r>
            <a:r>
              <a:rPr lang="en-US" sz="4000" dirty="0" err="1" smtClean="0"/>
              <a:t>da</a:t>
            </a:r>
            <a:r>
              <a:rPr lang="en-US" sz="4000" dirty="0" smtClean="0"/>
              <a:t> Vinci</a:t>
            </a:r>
          </a:p>
          <a:p>
            <a:r>
              <a:rPr lang="en-US" sz="4000" dirty="0" smtClean="0"/>
              <a:t>Michelangelo's David</a:t>
            </a:r>
          </a:p>
          <a:p>
            <a:r>
              <a:rPr lang="en-US" sz="4000" dirty="0" smtClean="0"/>
              <a:t>The Last Supper – Leonardo </a:t>
            </a:r>
            <a:r>
              <a:rPr lang="en-US" sz="4000" dirty="0" err="1" smtClean="0"/>
              <a:t>da</a:t>
            </a:r>
            <a:r>
              <a:rPr lang="en-US" sz="4000" dirty="0" smtClean="0"/>
              <a:t> Vinci</a:t>
            </a:r>
          </a:p>
          <a:p>
            <a:r>
              <a:rPr lang="en-US" sz="4000" dirty="0" smtClean="0"/>
              <a:t>Michelangelo's </a:t>
            </a:r>
            <a:r>
              <a:rPr lang="en-US" sz="4000" dirty="0" smtClean="0"/>
              <a:t>Pieta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your favorite piece of Italian artwork? Why is it your favorite? Tell us about it? Provide and image.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FF0000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Italian Operas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800" i="1" dirty="0" smtClean="0"/>
              <a:t>Aida</a:t>
            </a:r>
            <a:r>
              <a:rPr lang="en-US" sz="3800" dirty="0" smtClean="0"/>
              <a:t>, by </a:t>
            </a:r>
            <a:r>
              <a:rPr lang="en-US" sz="3800" dirty="0" err="1" smtClean="0"/>
              <a:t>GiuseppeVerdi</a:t>
            </a:r>
            <a:endParaRPr lang="en-US" sz="3800" dirty="0" smtClean="0"/>
          </a:p>
          <a:p>
            <a:pPr algn="ctr"/>
            <a:r>
              <a:rPr lang="en-US" sz="3800" i="1" dirty="0" err="1" smtClean="0"/>
              <a:t>Cavalleria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Rusticana</a:t>
            </a:r>
            <a:r>
              <a:rPr lang="en-US" sz="3800" dirty="0" smtClean="0"/>
              <a:t>, by </a:t>
            </a:r>
            <a:r>
              <a:rPr lang="en-US" sz="3800" dirty="0" err="1" smtClean="0"/>
              <a:t>Pietro</a:t>
            </a:r>
            <a:r>
              <a:rPr lang="en-US" sz="3800" dirty="0" smtClean="0"/>
              <a:t> Mascagni</a:t>
            </a:r>
          </a:p>
          <a:p>
            <a:pPr algn="ctr"/>
            <a:r>
              <a:rPr lang="en-US" sz="3800" i="1" dirty="0" smtClean="0"/>
              <a:t>Il </a:t>
            </a:r>
            <a:r>
              <a:rPr lang="en-US" sz="3800" i="1" dirty="0" err="1" smtClean="0"/>
              <a:t>Barbiere</a:t>
            </a:r>
            <a:r>
              <a:rPr lang="en-US" sz="3800" i="1" dirty="0" smtClean="0"/>
              <a:t> de </a:t>
            </a:r>
            <a:r>
              <a:rPr lang="en-US" sz="3800" i="1" dirty="0" err="1" smtClean="0"/>
              <a:t>Siviglia</a:t>
            </a:r>
            <a:r>
              <a:rPr lang="en-US" sz="3800" dirty="0" smtClean="0"/>
              <a:t>, by </a:t>
            </a:r>
            <a:r>
              <a:rPr lang="en-US" sz="3800" dirty="0" err="1" smtClean="0"/>
              <a:t>Gioachino</a:t>
            </a:r>
            <a:r>
              <a:rPr lang="en-US" sz="3800" dirty="0" smtClean="0"/>
              <a:t> Rossini</a:t>
            </a:r>
          </a:p>
          <a:p>
            <a:pPr algn="ctr"/>
            <a:r>
              <a:rPr lang="en-US" sz="3800" i="1" dirty="0" smtClean="0"/>
              <a:t>La </a:t>
            </a:r>
            <a:r>
              <a:rPr lang="en-US" sz="3800" i="1" dirty="0" err="1" smtClean="0"/>
              <a:t>Gioconda</a:t>
            </a:r>
            <a:r>
              <a:rPr lang="en-US" sz="3800" dirty="0" smtClean="0"/>
              <a:t>, by </a:t>
            </a:r>
            <a:r>
              <a:rPr lang="en-US" sz="3800" dirty="0" err="1" smtClean="0"/>
              <a:t>Amilcare</a:t>
            </a:r>
            <a:r>
              <a:rPr lang="en-US" sz="3800" dirty="0" smtClean="0"/>
              <a:t> Ponchielli</a:t>
            </a:r>
          </a:p>
          <a:p>
            <a:pPr algn="ctr"/>
            <a:r>
              <a:rPr lang="en-US" sz="3800" i="1" dirty="0" smtClean="0"/>
              <a:t>La </a:t>
            </a:r>
            <a:r>
              <a:rPr lang="en-US" sz="3800" i="1" dirty="0" err="1" smtClean="0"/>
              <a:t>traviata</a:t>
            </a:r>
            <a:r>
              <a:rPr lang="en-US" sz="3800" dirty="0" smtClean="0"/>
              <a:t>, by Giuseppe Verdi</a:t>
            </a:r>
          </a:p>
          <a:p>
            <a:pPr algn="ctr"/>
            <a:r>
              <a:rPr lang="en-US" sz="3800" i="1" dirty="0" err="1" smtClean="0"/>
              <a:t>L’elisir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d’amore</a:t>
            </a:r>
            <a:r>
              <a:rPr lang="en-US" sz="3800" dirty="0" smtClean="0"/>
              <a:t>, by </a:t>
            </a:r>
            <a:r>
              <a:rPr lang="en-US" sz="3800" dirty="0" err="1" smtClean="0"/>
              <a:t>Gaetano</a:t>
            </a:r>
            <a:r>
              <a:rPr lang="en-US" sz="3800" dirty="0" smtClean="0"/>
              <a:t> Donizetti</a:t>
            </a:r>
          </a:p>
          <a:p>
            <a:pPr algn="ctr"/>
            <a:r>
              <a:rPr lang="en-US" sz="3800" i="1" dirty="0" err="1" smtClean="0"/>
              <a:t>Madama</a:t>
            </a:r>
            <a:r>
              <a:rPr lang="en-US" sz="3800" i="1" dirty="0" smtClean="0"/>
              <a:t> Butterfly</a:t>
            </a:r>
            <a:r>
              <a:rPr lang="en-US" sz="3800" dirty="0" smtClean="0"/>
              <a:t>, by </a:t>
            </a:r>
            <a:r>
              <a:rPr lang="en-US" sz="3800" dirty="0" err="1" smtClean="0"/>
              <a:t>Giacomo</a:t>
            </a:r>
            <a:r>
              <a:rPr lang="en-US" sz="3800" dirty="0" smtClean="0"/>
              <a:t> Puccini</a:t>
            </a:r>
          </a:p>
          <a:p>
            <a:pPr algn="ctr"/>
            <a:r>
              <a:rPr lang="en-US" sz="3800" i="1" dirty="0" err="1" smtClean="0"/>
              <a:t>Nabucco</a:t>
            </a:r>
            <a:r>
              <a:rPr lang="en-US" sz="3800" dirty="0" smtClean="0"/>
              <a:t>, by Giuseppe Verdi</a:t>
            </a:r>
          </a:p>
          <a:p>
            <a:pPr algn="ctr"/>
            <a:r>
              <a:rPr lang="en-US" sz="3800" i="1" dirty="0" smtClean="0"/>
              <a:t>Norma</a:t>
            </a:r>
            <a:r>
              <a:rPr lang="en-US" sz="3800" dirty="0" smtClean="0"/>
              <a:t>, by </a:t>
            </a:r>
            <a:r>
              <a:rPr lang="en-US" sz="3800" dirty="0" err="1" smtClean="0"/>
              <a:t>Vincenzo</a:t>
            </a:r>
            <a:r>
              <a:rPr lang="en-US" sz="3800" dirty="0" smtClean="0"/>
              <a:t> Bellini</a:t>
            </a:r>
          </a:p>
          <a:p>
            <a:pPr algn="ctr"/>
            <a:r>
              <a:rPr lang="en-US" sz="3800" i="1" dirty="0" err="1" smtClean="0"/>
              <a:t>Pagliacci</a:t>
            </a:r>
            <a:r>
              <a:rPr lang="en-US" sz="3800" dirty="0" smtClean="0"/>
              <a:t>, by </a:t>
            </a:r>
            <a:r>
              <a:rPr lang="en-US" sz="3800" dirty="0" err="1" smtClean="0"/>
              <a:t>Ruggero</a:t>
            </a:r>
            <a:r>
              <a:rPr lang="en-US" sz="3800" dirty="0" smtClean="0"/>
              <a:t> Leoncavallo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and opera and give a brief summary of what the opera is about. </a:t>
            </a:r>
            <a:br>
              <a:rPr lang="en-US" dirty="0" smtClean="0"/>
            </a:br>
            <a:r>
              <a:rPr lang="en-US" dirty="0" smtClean="0"/>
              <a:t>Describe the opera’s plot.</a:t>
            </a:r>
            <a:br>
              <a:rPr lang="en-US" dirty="0" smtClean="0"/>
            </a:br>
            <a:r>
              <a:rPr lang="en-US" dirty="0" smtClean="0"/>
              <a:t>Who are the main characters?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0" cy="6934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1981200"/>
            <a:ext cx="5012013" cy="31547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cap="none" spc="300" dirty="0" smtClean="0">
                <a:ln w="76200" cmpd="sng">
                  <a:solidFill>
                    <a:srgbClr val="00B0F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Italy</a:t>
            </a:r>
            <a:endParaRPr lang="en-US" sz="19900" b="1" cap="none" spc="300" dirty="0">
              <a:ln w="76200" cmpd="sng">
                <a:solidFill>
                  <a:srgbClr val="00B0F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CCFF99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Famous Italian Inventors and Inventions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  <a:solidFill>
            <a:srgbClr val="99FF66"/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Count Alessandro Giuseppe Antonio Anastasio </a:t>
            </a:r>
            <a:r>
              <a:rPr lang="it-IT" dirty="0" smtClean="0"/>
              <a:t>Volta – the Battery</a:t>
            </a:r>
          </a:p>
          <a:p>
            <a:r>
              <a:rPr lang="it-IT" dirty="0" smtClean="0"/>
              <a:t>The Catapult</a:t>
            </a:r>
          </a:p>
          <a:p>
            <a:r>
              <a:rPr lang="it-IT" dirty="0" smtClean="0"/>
              <a:t>Parachute – Leonardo da Vinci</a:t>
            </a:r>
          </a:p>
          <a:p>
            <a:r>
              <a:rPr lang="it-IT" dirty="0" smtClean="0"/>
              <a:t>Eyeglasses</a:t>
            </a:r>
          </a:p>
          <a:p>
            <a:r>
              <a:rPr lang="it-IT" dirty="0" smtClean="0"/>
              <a:t>Galileo – the thermometor</a:t>
            </a:r>
          </a:p>
          <a:p>
            <a:r>
              <a:rPr lang="it-IT" dirty="0" smtClean="0"/>
              <a:t>Bartolomeo Cristofori – the piano</a:t>
            </a:r>
          </a:p>
          <a:p>
            <a:r>
              <a:rPr lang="it-IT" dirty="0" smtClean="0"/>
              <a:t>Nicola Tesla – the radio</a:t>
            </a:r>
          </a:p>
          <a:p>
            <a:r>
              <a:rPr lang="it-IT" dirty="0" smtClean="0"/>
              <a:t>yoyo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would be my example of the potential and possibilities of the “Country and Culture” project.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Students will be given a list of required information and also options and choices that they must make to complete the project.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71600" y="-53340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5715000"/>
            <a:ext cx="80772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hlinkClick r:id="rId3"/>
              </a:rPr>
              <a:t>https://www.cia.gov/library/publications/the-world-factbook/geos/it.html</a:t>
            </a:r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map-of-italy.org/map-of-ital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0"/>
            <a:ext cx="5516037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  <a:solidFill>
            <a:schemeClr val="bg1"/>
          </a:solidFill>
          <a:ln w="127000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Learning from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Italy is a peninsula, surrounded by water on 3 sides.</a:t>
            </a:r>
          </a:p>
          <a:p>
            <a:r>
              <a:rPr lang="en-US" dirty="0" smtClean="0"/>
              <a:t>Italy is located on the European continent.</a:t>
            </a:r>
          </a:p>
          <a:p>
            <a:r>
              <a:rPr lang="en-US" dirty="0" smtClean="0"/>
              <a:t>Italy is bordered by many countries including: France, Switzerland, Austria, Slovenia, and Croatia.</a:t>
            </a:r>
          </a:p>
          <a:p>
            <a:r>
              <a:rPr lang="en-US" dirty="0" smtClean="0"/>
              <a:t>Sicily and Sardinia are islands that are also a part of the Italian nation.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127000">
            <a:solidFill>
              <a:srgbClr val="00B050"/>
            </a:solidFill>
          </a:ln>
        </p:spPr>
        <p:txBody>
          <a:bodyPr/>
          <a:lstStyle/>
          <a:p>
            <a:r>
              <a:rPr lang="en-US" dirty="0" smtClean="0"/>
              <a:t>Resources for Italy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  <a:solidFill>
            <a:srgbClr val="92D050"/>
          </a:solidFill>
          <a:ln w="1270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http://www.state.gov/r/pa/ei/bgn/4033.htm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http://mymelange.net/mymelange/2010/06/50-italy-fun-facts.html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http://goitaly.about.com/od/planningandinformation/p/italyprofile.htm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http://www.kids-world-travel-guide.com/italy-facts.html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http://www.infoplease.com/ipa/A0107658.html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5 facts did you find most interesting? Build cards to present those facts.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[Italy+Flag+Map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143000"/>
            <a:ext cx="5002915" cy="50196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275269">
            <a:off x="1237599" y="2759586"/>
            <a:ext cx="666881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61 Million </a:t>
            </a:r>
            <a:endParaRPr lang="en-US" sz="11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Cities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Rome (Roma)</a:t>
            </a:r>
          </a:p>
          <a:p>
            <a:r>
              <a:rPr lang="en-US" sz="2400" dirty="0" smtClean="0">
                <a:hlinkClick r:id="rId2"/>
              </a:rPr>
              <a:t>http://facts.randomhistory.com/2009/03/07_rome.html</a:t>
            </a:r>
            <a:endParaRPr lang="en-US" sz="2400" dirty="0" smtClean="0"/>
          </a:p>
          <a:p>
            <a:r>
              <a:rPr lang="en-US" dirty="0" smtClean="0"/>
              <a:t>Milan (Milano)</a:t>
            </a:r>
          </a:p>
          <a:p>
            <a:r>
              <a:rPr lang="en-US" sz="2400" dirty="0" smtClean="0">
                <a:hlinkClick r:id="rId3"/>
              </a:rPr>
              <a:t>http://goitaly.about.com/od/moreitaliancities/p/milan.htm</a:t>
            </a:r>
            <a:endParaRPr lang="en-US" sz="2400" dirty="0" smtClean="0"/>
          </a:p>
          <a:p>
            <a:r>
              <a:rPr lang="en-US" dirty="0" smtClean="0"/>
              <a:t>Naples (Napoli)</a:t>
            </a:r>
          </a:p>
          <a:p>
            <a:r>
              <a:rPr lang="en-US" sz="3000" dirty="0" smtClean="0">
                <a:hlinkClick r:id="rId4"/>
              </a:rPr>
              <a:t>http://goitaly.about.com/od/naples/a/naples.htm</a:t>
            </a:r>
            <a:endParaRPr lang="en-US" sz="3000" dirty="0" smtClean="0"/>
          </a:p>
          <a:p>
            <a:r>
              <a:rPr lang="en-US" dirty="0" smtClean="0"/>
              <a:t>Florence (Firenze)</a:t>
            </a:r>
          </a:p>
          <a:p>
            <a:r>
              <a:rPr lang="en-US" sz="1800" dirty="0" smtClean="0">
                <a:hlinkClick r:id="rId5"/>
              </a:rPr>
              <a:t>http://www.pcc.edu/about/international/study-abroad/florence/documents/FlorenceFunFacts.pdf</a:t>
            </a:r>
            <a:endParaRPr lang="en-US" sz="1800" dirty="0" smtClean="0"/>
          </a:p>
          <a:p>
            <a:r>
              <a:rPr lang="en-US" dirty="0" smtClean="0"/>
              <a:t>Venice (</a:t>
            </a:r>
            <a:r>
              <a:rPr lang="en-US" dirty="0" err="1" smtClean="0"/>
              <a:t>Venezia</a:t>
            </a:r>
            <a:r>
              <a:rPr lang="en-US" dirty="0" smtClean="0"/>
              <a:t>)</a:t>
            </a:r>
          </a:p>
          <a:p>
            <a:r>
              <a:rPr lang="en-US" sz="2400" dirty="0" smtClean="0">
                <a:hlinkClick r:id="rId6"/>
              </a:rPr>
              <a:t>http://www.comune.venezia.it/flex/cm/pages/ServeBLOB.php/L/EN/IDPagina/40953</a:t>
            </a:r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http://www.veneto-explorer.com/facts-about-venice.html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496</Words>
  <Application>Microsoft Office PowerPoint</Application>
  <PresentationFormat>On-screen Show (4:3)</PresentationFormat>
  <Paragraphs>106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Learning from Map</vt:lpstr>
      <vt:lpstr>Resources for Italy Facts</vt:lpstr>
      <vt:lpstr>What 5 facts did you find most interesting? Build cards to present those facts.</vt:lpstr>
      <vt:lpstr>Population</vt:lpstr>
      <vt:lpstr>Cities</vt:lpstr>
      <vt:lpstr>Choose a city and build 5 cards to tell about the city, about its history, about its landmarks etc…</vt:lpstr>
      <vt:lpstr>Virtual Field Trips</vt:lpstr>
      <vt:lpstr>Famous Italians</vt:lpstr>
      <vt:lpstr>Choose 3 famous people from your country, build a brief biography of each person, and locate an image.</vt:lpstr>
      <vt:lpstr>Famous Italian Landmarks</vt:lpstr>
      <vt:lpstr>Choose 3 landmarks in Italy and build a slide for each with images and text. </vt:lpstr>
      <vt:lpstr>Italian Sculpture and Art</vt:lpstr>
      <vt:lpstr>What is your favorite piece of Italian artwork? Why is it your favorite? Tell us about it? Provide and image.</vt:lpstr>
      <vt:lpstr>Italian Operas</vt:lpstr>
      <vt:lpstr>Choose and opera and give a brief summary of what the opera is about.  Describe the opera’s plot. Who are the main characters?</vt:lpstr>
      <vt:lpstr>Famous Italian Inventors and Inventions</vt:lpstr>
      <vt:lpstr>This would be my example of the potential and possibilities of the “Country and Culture” project.   Students will be given a list of required information and also options and choices that they must make to complete the project.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Coach</dc:creator>
  <cp:lastModifiedBy>Coach</cp:lastModifiedBy>
  <cp:revision>38</cp:revision>
  <dcterms:created xsi:type="dcterms:W3CDTF">2012-05-12T01:56:22Z</dcterms:created>
  <dcterms:modified xsi:type="dcterms:W3CDTF">2012-05-14T04:26:42Z</dcterms:modified>
</cp:coreProperties>
</file>